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8" r:id="rId5"/>
    <p:sldId id="259" r:id="rId6"/>
    <p:sldId id="260" r:id="rId7"/>
    <p:sldId id="261" r:id="rId8"/>
    <p:sldId id="262" r:id="rId9"/>
    <p:sldId id="263" r:id="rId10"/>
  </p:sldIdLst>
  <p:sldSz cx="14630400" cy="8229600"/>
  <p:notesSz cx="8229600" cy="14630400"/>
  <p:embeddedFontLst>
    <p:embeddedFont>
      <p:font typeface="Inter" panose="02000503000000020004" pitchFamily="34" charset="0"/>
      <p:bold r:id="rId14"/>
    </p:embeddedFont>
    <p:embeddedFont>
      <p:font typeface="Inter" panose="02000503000000020004" pitchFamily="34" charset="-122"/>
      <p:bold r:id="rId15"/>
    </p:embeddedFont>
    <p:embeddedFont>
      <p:font typeface="Inter" panose="02000503000000020004" pitchFamily="34" charset="-120"/>
      <p:bold r:id="rId16"/>
    </p:embeddedFont>
    <p:embeddedFont>
      <p:font typeface="Calibri" panose="020F0502020204030204" charset="0"/>
      <p:regular r:id="rId17"/>
      <p:bold r:id="rId18"/>
      <p:italic r:id="rId19"/>
      <p:boldItalic r:id="rId20"/>
    </p:embeddedFont>
    <p:embeddedFont>
      <p:font typeface="Cambria" panose="02040503050406030204" charset="0"/>
      <p:regular r:id="rId21"/>
      <p:bold r:id="rId22"/>
      <p:italic r:id="rId23"/>
      <p:boldItalic r:id="rId24"/>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0728"/>
    <a:srgbClr val="0D0625"/>
    <a:srgbClr val="0D0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font" Target="fonts/font11.fntdata"/><Relationship Id="rId23" Type="http://schemas.openxmlformats.org/officeDocument/2006/relationships/font" Target="fonts/font10.fntdata"/><Relationship Id="rId22" Type="http://schemas.openxmlformats.org/officeDocument/2006/relationships/font" Target="fonts/font9.fntdata"/><Relationship Id="rId21" Type="http://schemas.openxmlformats.org/officeDocument/2006/relationships/font" Target="fonts/font8.fntdata"/><Relationship Id="rId20" Type="http://schemas.openxmlformats.org/officeDocument/2006/relationships/font" Target="fonts/font7.fntdata"/><Relationship Id="rId2" Type="http://schemas.openxmlformats.org/officeDocument/2006/relationships/theme" Target="theme/theme1.xml"/><Relationship Id="rId19" Type="http://schemas.openxmlformats.org/officeDocument/2006/relationships/font" Target="fonts/font6.fntdata"/><Relationship Id="rId18" Type="http://schemas.openxmlformats.org/officeDocument/2006/relationships/font" Target="fonts/font5.fntdata"/><Relationship Id="rId17" Type="http://schemas.openxmlformats.org/officeDocument/2006/relationships/font" Target="fonts/font4.fntdata"/><Relationship Id="rId16" Type="http://schemas.openxmlformats.org/officeDocument/2006/relationships/font" Target="fonts/font3.fntdata"/><Relationship Id="rId15" Type="http://schemas.openxmlformats.org/officeDocument/2006/relationships/font" Target="fonts/font2.fntdata"/><Relationship Id="rId14" Type="http://schemas.openxmlformats.org/officeDocument/2006/relationships/font" Target="fonts/font1.fntdata"/><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7.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793790" y="2591157"/>
            <a:ext cx="7579995" cy="595432"/>
          </a:xfrm>
          <a:prstGeom prst="rect">
            <a:avLst/>
          </a:prstGeom>
          <a:noFill/>
        </p:spPr>
        <p:txBody>
          <a:bodyPr wrap="none" lIns="0" tIns="0" rIns="0" bIns="0" rtlCol="0" anchor="t"/>
          <a:lstStyle/>
          <a:p>
            <a:pPr marL="0" indent="0" algn="l">
              <a:lnSpc>
                <a:spcPts val="4650"/>
              </a:lnSpc>
              <a:buNone/>
            </a:pPr>
            <a:r>
              <a:rPr lang="en-US" sz="3750" b="1" kern="0" spc="-75" dirty="0">
                <a:solidFill>
                  <a:srgbClr val="FF8AAF"/>
                </a:solidFill>
                <a:latin typeface="Cambria" panose="02040503050406030204" charset="0"/>
                <a:ea typeface="Petrona Bold" pitchFamily="34" charset="-122"/>
                <a:cs typeface="Cambria" panose="02040503050406030204" charset="0"/>
              </a:rPr>
              <a:t>Aachal Kushwaha(20241011610001)</a:t>
            </a:r>
            <a:endParaRPr lang="en-US" sz="3750" b="1" kern="0" spc="-75" dirty="0">
              <a:solidFill>
                <a:srgbClr val="FF8AAF"/>
              </a:solidFill>
              <a:latin typeface="Cambria" panose="02040503050406030204" charset="0"/>
              <a:ea typeface="Petrona Bold" pitchFamily="34" charset="-122"/>
              <a:cs typeface="Cambria" panose="02040503050406030204" charset="0"/>
            </a:endParaRPr>
          </a:p>
        </p:txBody>
      </p:sp>
      <p:sp>
        <p:nvSpPr>
          <p:cNvPr id="4" name="Text 1"/>
          <p:cNvSpPr/>
          <p:nvPr/>
        </p:nvSpPr>
        <p:spPr>
          <a:xfrm>
            <a:off x="793790" y="3526750"/>
            <a:ext cx="7884319" cy="595432"/>
          </a:xfrm>
          <a:prstGeom prst="rect">
            <a:avLst/>
          </a:prstGeom>
          <a:noFill/>
        </p:spPr>
        <p:txBody>
          <a:bodyPr wrap="none" lIns="0" tIns="0" rIns="0" bIns="0" rtlCol="0" anchor="t"/>
          <a:lstStyle/>
          <a:p>
            <a:pPr marL="0" indent="0" algn="l">
              <a:lnSpc>
                <a:spcPts val="4650"/>
              </a:lnSpc>
              <a:buNone/>
            </a:pPr>
            <a:r>
              <a:rPr lang="en-US" sz="3750" b="1" kern="0" spc="-75" dirty="0">
                <a:solidFill>
                  <a:srgbClr val="FF8AAF"/>
                </a:solidFill>
                <a:latin typeface="Cambria" panose="02040503050406030204" charset="0"/>
                <a:ea typeface="Petrona Bold" pitchFamily="34" charset="-122"/>
                <a:cs typeface="Cambria" panose="02040503050406030204" charset="0"/>
              </a:rPr>
              <a:t>Anshika Srivastava(20241011610032)</a:t>
            </a:r>
            <a:endParaRPr lang="en-US" sz="3750" b="1" kern="0" spc="-75" dirty="0">
              <a:solidFill>
                <a:srgbClr val="FF8AAF"/>
              </a:solidFill>
              <a:latin typeface="Cambria" panose="02040503050406030204" charset="0"/>
              <a:ea typeface="Petrona Bold" pitchFamily="34" charset="-122"/>
              <a:cs typeface="Cambria" panose="02040503050406030204" charset="0"/>
            </a:endParaRPr>
          </a:p>
        </p:txBody>
      </p:sp>
      <p:sp>
        <p:nvSpPr>
          <p:cNvPr id="5" name="Text 2"/>
          <p:cNvSpPr/>
          <p:nvPr/>
        </p:nvSpPr>
        <p:spPr>
          <a:xfrm>
            <a:off x="793790" y="4462343"/>
            <a:ext cx="6882289" cy="595432"/>
          </a:xfrm>
          <a:prstGeom prst="rect">
            <a:avLst/>
          </a:prstGeom>
          <a:noFill/>
        </p:spPr>
        <p:txBody>
          <a:bodyPr wrap="none" lIns="0" tIns="0" rIns="0" bIns="0" rtlCol="0" anchor="t"/>
          <a:lstStyle/>
          <a:p>
            <a:pPr marL="0" indent="0" algn="l">
              <a:lnSpc>
                <a:spcPts val="4650"/>
              </a:lnSpc>
              <a:buNone/>
            </a:pPr>
            <a:r>
              <a:rPr lang="en-US" sz="3750" b="1" kern="0" spc="-75" dirty="0">
                <a:solidFill>
                  <a:srgbClr val="FF8AAF"/>
                </a:solidFill>
                <a:latin typeface="Cambria" panose="02040503050406030204" charset="0"/>
                <a:ea typeface="Petrona Bold" pitchFamily="34" charset="-122"/>
                <a:cs typeface="Cambria" panose="02040503050406030204" charset="0"/>
              </a:rPr>
              <a:t>Anshu Nishad(20241011610033)</a:t>
            </a:r>
            <a:endParaRPr lang="en-US" sz="3750" b="1" kern="0" spc="-75" dirty="0">
              <a:solidFill>
                <a:srgbClr val="FF8AAF"/>
              </a:solidFill>
              <a:latin typeface="Cambria" panose="02040503050406030204" charset="0"/>
              <a:ea typeface="Petrona Bold" pitchFamily="34" charset="-122"/>
              <a:cs typeface="Cambria" panose="02040503050406030204" charset="0"/>
            </a:endParaRPr>
          </a:p>
        </p:txBody>
      </p:sp>
      <p:sp>
        <p:nvSpPr>
          <p:cNvPr id="6" name="Text 3"/>
          <p:cNvSpPr/>
          <p:nvPr/>
        </p:nvSpPr>
        <p:spPr>
          <a:xfrm>
            <a:off x="793790" y="5397937"/>
            <a:ext cx="6159341" cy="595432"/>
          </a:xfrm>
          <a:prstGeom prst="rect">
            <a:avLst/>
          </a:prstGeom>
          <a:noFill/>
        </p:spPr>
        <p:txBody>
          <a:bodyPr wrap="none" lIns="0" tIns="0" rIns="0" bIns="0" rtlCol="0" anchor="t"/>
          <a:lstStyle/>
          <a:p>
            <a:pPr marL="0" indent="0" algn="l">
              <a:lnSpc>
                <a:spcPts val="4650"/>
              </a:lnSpc>
              <a:buNone/>
            </a:pPr>
            <a:r>
              <a:rPr lang="en-US" sz="3750" b="1" kern="0" spc="-75" dirty="0">
                <a:solidFill>
                  <a:srgbClr val="FF8AAF"/>
                </a:solidFill>
                <a:latin typeface="Cambria" panose="02040503050406030204" charset="0"/>
                <a:ea typeface="Petrona Bold" pitchFamily="34" charset="-122"/>
                <a:cs typeface="Cambria" panose="02040503050406030204" charset="0"/>
              </a:rPr>
              <a:t>Disha Seth(20241011610064)</a:t>
            </a:r>
            <a:endParaRPr lang="en-US" sz="3750" b="1" kern="0" spc="-75" dirty="0">
              <a:solidFill>
                <a:srgbClr val="FF8AAF"/>
              </a:solidFill>
              <a:latin typeface="Cambria" panose="02040503050406030204" charset="0"/>
              <a:ea typeface="Petrona Bold" pitchFamily="34" charset="-122"/>
              <a:cs typeface="Cambria" panose="02040503050406030204" charset="0"/>
            </a:endParaRPr>
          </a:p>
        </p:txBody>
      </p:sp>
      <p:sp>
        <p:nvSpPr>
          <p:cNvPr id="7" name="Text 4"/>
          <p:cNvSpPr/>
          <p:nvPr/>
        </p:nvSpPr>
        <p:spPr>
          <a:xfrm>
            <a:off x="793790" y="6333530"/>
            <a:ext cx="13042821" cy="362903"/>
          </a:xfrm>
          <a:prstGeom prst="rect">
            <a:avLst/>
          </a:prstGeom>
          <a:noFill/>
        </p:spPr>
        <p:txBody>
          <a:bodyPr wrap="none" lIns="0" tIns="0" rIns="0" bIns="0" rtlCol="0" anchor="t"/>
          <a:lstStyle/>
          <a:p>
            <a:pPr marL="0" indent="0" algn="l">
              <a:lnSpc>
                <a:spcPts val="2850"/>
              </a:lnSpc>
              <a:buNone/>
            </a:pPr>
            <a:endParaRPr lang="en-US" sz="1750" dirty="0">
              <a:latin typeface="Cambria" panose="02040503050406030204" charset="0"/>
              <a:cs typeface="Cambria" panose="02040503050406030204" charset="0"/>
            </a:endParaRPr>
          </a:p>
        </p:txBody>
      </p:sp>
      <p:sp>
        <p:nvSpPr>
          <p:cNvPr id="8" name="Text 5"/>
          <p:cNvSpPr/>
          <p:nvPr/>
        </p:nvSpPr>
        <p:spPr>
          <a:xfrm>
            <a:off x="793790" y="6951583"/>
            <a:ext cx="13042821" cy="362903"/>
          </a:xfrm>
          <a:prstGeom prst="rect">
            <a:avLst/>
          </a:prstGeom>
          <a:noFill/>
        </p:spPr>
        <p:txBody>
          <a:bodyPr wrap="none" lIns="0" tIns="0" rIns="0" bIns="0" rtlCol="0" anchor="t"/>
          <a:lstStyle/>
          <a:p>
            <a:pPr marL="0" indent="0" algn="l">
              <a:lnSpc>
                <a:spcPts val="2850"/>
              </a:lnSpc>
              <a:buNone/>
            </a:pPr>
            <a:endParaRPr lang="en-US" sz="1750" dirty="0">
              <a:latin typeface="Cambria" panose="02040503050406030204" charset="0"/>
              <a:cs typeface="Cambria" panose="02040503050406030204" charset="0"/>
            </a:endParaRPr>
          </a:p>
        </p:txBody>
      </p:sp>
      <p:sp>
        <p:nvSpPr>
          <p:cNvPr id="12" name="Text Box 11"/>
          <p:cNvSpPr txBox="1"/>
          <p:nvPr/>
        </p:nvSpPr>
        <p:spPr>
          <a:xfrm>
            <a:off x="4876800" y="488315"/>
            <a:ext cx="7790180" cy="1762760"/>
          </a:xfrm>
          <a:prstGeom prst="rect">
            <a:avLst/>
          </a:prstGeom>
          <a:noFill/>
        </p:spPr>
        <p:txBody>
          <a:bodyPr wrap="square" rtlCol="0">
            <a:noAutofit/>
          </a:bodyPr>
          <a:p>
            <a:pPr marL="0" indent="0" algn="l">
              <a:lnSpc>
                <a:spcPts val="5850"/>
              </a:lnSpc>
              <a:buNone/>
            </a:pPr>
            <a:r>
              <a:rPr lang="en-US" sz="5400" b="1" kern="0" spc="-94" dirty="0">
                <a:solidFill>
                  <a:srgbClr val="FF8AAF"/>
                </a:solidFill>
                <a:latin typeface="Cambria" panose="02040503050406030204" charset="0"/>
                <a:ea typeface="Petrona Bold" pitchFamily="34" charset="-122"/>
                <a:cs typeface="Cambria" panose="02040503050406030204" charset="0"/>
                <a:sym typeface="+mn-ea"/>
              </a:rPr>
              <a:t>                                                                 </a:t>
            </a:r>
            <a:r>
              <a:rPr lang="en-US" sz="6000" b="1" kern="0" spc="-94" dirty="0">
                <a:solidFill>
                  <a:srgbClr val="FF8AAF"/>
                </a:solidFill>
                <a:latin typeface="Cambria" panose="02040503050406030204" charset="0"/>
                <a:ea typeface="Petrona Bold" pitchFamily="34" charset="-122"/>
                <a:cs typeface="Cambria" panose="02040503050406030204" charset="0"/>
                <a:sym typeface="+mn-ea"/>
              </a:rPr>
              <a:t>CODESQUARD</a:t>
            </a:r>
            <a:endParaRPr lang="en-US" sz="5400" b="1" kern="0" spc="-94" dirty="0">
              <a:solidFill>
                <a:srgbClr val="FF8AAF"/>
              </a:solidFill>
              <a:latin typeface="Cambria" panose="02040503050406030204" charset="0"/>
              <a:ea typeface="Petrona Bold" pitchFamily="34" charset="-122"/>
              <a:cs typeface="Cambria" panose="02040503050406030204" charset="0"/>
              <a:sym typeface="+mn-ea"/>
            </a:endParaRPr>
          </a:p>
          <a:p>
            <a:pPr marL="0" indent="0" algn="l">
              <a:lnSpc>
                <a:spcPts val="5850"/>
              </a:lnSpc>
              <a:buNone/>
            </a:pPr>
            <a:endParaRPr lang="en-US" altLang="en-US" sz="5400" b="1" kern="0" spc="-94" dirty="0">
              <a:solidFill>
                <a:srgbClr val="FF8AAF"/>
              </a:solidFill>
              <a:latin typeface="Cambria" panose="02040503050406030204" charset="0"/>
              <a:ea typeface="Petrona Bold" pitchFamily="34" charset="-122"/>
              <a:cs typeface="Cambria" panose="02040503050406030204" charset="0"/>
              <a:sym typeface="+mn-ea"/>
            </a:endParaRPr>
          </a:p>
          <a:p>
            <a:pPr marL="0" indent="0" algn="l">
              <a:lnSpc>
                <a:spcPts val="5850"/>
              </a:lnSpc>
              <a:buNone/>
            </a:pPr>
            <a:endParaRPr lang="en-US" altLang="en-US" sz="5400" b="1" kern="0" spc="-94" dirty="0">
              <a:solidFill>
                <a:srgbClr val="FF8AAF"/>
              </a:solidFill>
              <a:latin typeface="Cambria" panose="02040503050406030204" charset="0"/>
              <a:ea typeface="Petrona Bold" pitchFamily="34" charset="-122"/>
              <a:cs typeface="Cambria" panose="02040503050406030204" charset="0"/>
              <a:sym typeface="+mn-ea"/>
            </a:endParaRPr>
          </a:p>
          <a:p>
            <a:pPr marL="0" indent="0" algn="l">
              <a:lnSpc>
                <a:spcPts val="5850"/>
              </a:lnSpc>
              <a:buNone/>
            </a:pPr>
            <a:endParaRPr lang="en-US" altLang="en-US" sz="5400" b="1" kern="0" spc="-94" dirty="0">
              <a:solidFill>
                <a:srgbClr val="FF8AAF"/>
              </a:solidFill>
              <a:latin typeface="Cambria" panose="02040503050406030204" charset="0"/>
              <a:ea typeface="Petrona Bold" pitchFamily="34" charset="-122"/>
              <a:cs typeface="Cambria" panose="02040503050406030204" charset="0"/>
              <a:sym typeface="+mn-ea"/>
            </a:endParaRPr>
          </a:p>
          <a:p>
            <a:pPr marL="0" indent="0" algn="l">
              <a:lnSpc>
                <a:spcPts val="5850"/>
              </a:lnSpc>
              <a:buNone/>
            </a:pPr>
            <a:endParaRPr lang="en-US" altLang="en-US" sz="5400" b="1" kern="0" spc="-94" dirty="0">
              <a:solidFill>
                <a:srgbClr val="FF8AAF"/>
              </a:solidFill>
              <a:latin typeface="Cambria" panose="02040503050406030204" charset="0"/>
              <a:ea typeface="Petrona Bold" pitchFamily="34" charset="-122"/>
              <a:cs typeface="Cambria" panose="02040503050406030204" charset="0"/>
              <a:sym typeface="+mn-ea"/>
            </a:endParaRPr>
          </a:p>
        </p:txBody>
      </p:sp>
      <p:sp>
        <p:nvSpPr>
          <p:cNvPr id="15" name="Rectangles 14"/>
          <p:cNvSpPr/>
          <p:nvPr/>
        </p:nvSpPr>
        <p:spPr>
          <a:xfrm>
            <a:off x="12666980" y="7635240"/>
            <a:ext cx="1869440" cy="530225"/>
          </a:xfrm>
          <a:prstGeom prst="rect">
            <a:avLst/>
          </a:prstGeom>
          <a:solidFill>
            <a:srgbClr val="0D0626"/>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GB"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984177"/>
            <a:ext cx="7556421" cy="1488519"/>
          </a:xfrm>
          <a:prstGeom prst="rect">
            <a:avLst/>
          </a:prstGeom>
          <a:noFill/>
        </p:spPr>
        <p:txBody>
          <a:bodyPr wrap="square" lIns="0" tIns="0" rIns="0" bIns="0" rtlCol="0" anchor="t"/>
          <a:lstStyle/>
          <a:p>
            <a:pPr marL="0" indent="0" algn="l">
              <a:lnSpc>
                <a:spcPts val="5850"/>
              </a:lnSpc>
              <a:buNone/>
            </a:pPr>
            <a:r>
              <a:rPr lang="en-US" sz="4650" b="1" kern="0" spc="-94" dirty="0">
                <a:solidFill>
                  <a:srgbClr val="FF8AAF"/>
                </a:solidFill>
                <a:latin typeface="Cambria" panose="02040503050406030204" charset="0"/>
                <a:ea typeface="Petrona Bold" pitchFamily="34" charset="-122"/>
                <a:cs typeface="Cambria" panose="02040503050406030204" charset="0"/>
              </a:rPr>
              <a:t>Case Study: Student Performance Prediction</a:t>
            </a:r>
            <a:endParaRPr lang="en-US" sz="4650" dirty="0">
              <a:latin typeface="Cambria" panose="02040503050406030204" charset="0"/>
              <a:cs typeface="Cambria" panose="02040503050406030204" charset="0"/>
            </a:endParaRPr>
          </a:p>
        </p:txBody>
      </p:sp>
      <p:sp>
        <p:nvSpPr>
          <p:cNvPr id="4" name="Text 1"/>
          <p:cNvSpPr/>
          <p:nvPr/>
        </p:nvSpPr>
        <p:spPr>
          <a:xfrm>
            <a:off x="6280190" y="3812858"/>
            <a:ext cx="7556421" cy="1814513"/>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This presentation applies machine learning techniques to predict student performance levels based on academic history, family background, and behavioral factors like study time and free time activities. By identifying students at risk of failing, timely interventions can be designed to improve their academic outcomes.</a:t>
            </a:r>
            <a:endParaRPr lang="en-US" sz="1750" dirty="0"/>
          </a:p>
        </p:txBody>
      </p:sp>
      <p:sp>
        <p:nvSpPr>
          <p:cNvPr id="5" name="Text 2"/>
          <p:cNvSpPr/>
          <p:nvPr/>
        </p:nvSpPr>
        <p:spPr>
          <a:xfrm>
            <a:off x="6280190" y="5882521"/>
            <a:ext cx="7556421" cy="362903"/>
          </a:xfrm>
          <a:prstGeom prst="rect">
            <a:avLst/>
          </a:prstGeom>
          <a:noFill/>
        </p:spPr>
        <p:txBody>
          <a:bodyPr wrap="none" lIns="0" tIns="0" rIns="0" bIns="0" rtlCol="0" anchor="t"/>
          <a:lstStyle/>
          <a:p>
            <a:pPr marL="0" indent="0" algn="l">
              <a:lnSpc>
                <a:spcPts val="2850"/>
              </a:lnSpc>
              <a:buNone/>
            </a:pPr>
            <a:endParaRPr lang="en-US" sz="1750" dirty="0"/>
          </a:p>
        </p:txBody>
      </p:sp>
      <p:sp>
        <p:nvSpPr>
          <p:cNvPr id="8" name="Rectangles 7"/>
          <p:cNvSpPr/>
          <p:nvPr/>
        </p:nvSpPr>
        <p:spPr>
          <a:xfrm>
            <a:off x="12152630" y="7541895"/>
            <a:ext cx="2430780" cy="687705"/>
          </a:xfrm>
          <a:prstGeom prst="rect">
            <a:avLst/>
          </a:prstGeom>
          <a:solidFill>
            <a:srgbClr val="0D062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GB"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181100"/>
            <a:ext cx="5954197" cy="744260"/>
          </a:xfrm>
          <a:prstGeom prst="rect">
            <a:avLst/>
          </a:prstGeom>
          <a:noFill/>
        </p:spPr>
        <p:txBody>
          <a:bodyPr wrap="none" lIns="0" tIns="0" rIns="0" bIns="0" rtlCol="0" anchor="t"/>
          <a:lstStyle/>
          <a:p>
            <a:pPr marL="0" indent="0" algn="l">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Introduction </a:t>
            </a:r>
            <a:endParaRPr lang="en-US" sz="4650" dirty="0"/>
          </a:p>
        </p:txBody>
      </p:sp>
      <p:sp>
        <p:nvSpPr>
          <p:cNvPr id="3" name="Text 1"/>
          <p:cNvSpPr/>
          <p:nvPr/>
        </p:nvSpPr>
        <p:spPr>
          <a:xfrm>
            <a:off x="793790" y="2469594"/>
            <a:ext cx="6244709" cy="362903"/>
          </a:xfrm>
          <a:prstGeom prst="rect">
            <a:avLst/>
          </a:prstGeom>
          <a:noFill/>
        </p:spPr>
        <p:txBody>
          <a:bodyPr wrap="none" lIns="0" tIns="0" rIns="0" bIns="0" rtlCol="0" anchor="t"/>
          <a:lstStyle/>
          <a:p>
            <a:pPr marL="0" indent="0" algn="l">
              <a:lnSpc>
                <a:spcPts val="2850"/>
              </a:lnSpc>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Objective:</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a:t>
            </a:r>
            <a:endParaRPr lang="en-US" sz="1750" dirty="0"/>
          </a:p>
        </p:txBody>
      </p:sp>
      <p:sp>
        <p:nvSpPr>
          <p:cNvPr id="4" name="Text 2"/>
          <p:cNvSpPr/>
          <p:nvPr/>
        </p:nvSpPr>
        <p:spPr>
          <a:xfrm>
            <a:off x="793790" y="3036570"/>
            <a:ext cx="6244709" cy="1088708"/>
          </a:xfrm>
          <a:prstGeom prst="rect">
            <a:avLst/>
          </a:prstGeom>
          <a:noFill/>
        </p:spPr>
        <p:txBody>
          <a:bodyPr wrap="square" lIns="0" tIns="0" rIns="0" bIns="0" rtlCol="0" anchor="t"/>
          <a:lstStyle/>
          <a:p>
            <a:pPr marL="0" indent="0" algn="l">
              <a:lnSpc>
                <a:spcPts val="2850"/>
              </a:lnSpc>
              <a:buSzPct val="100000"/>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To </a:t>
            </a: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predict student performance</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using machine learning techniques based on academic, behavioral, and demographic factors.</a:t>
            </a:r>
            <a:endParaRPr lang="en-US" sz="1750" dirty="0"/>
          </a:p>
        </p:txBody>
      </p:sp>
      <p:sp>
        <p:nvSpPr>
          <p:cNvPr id="5" name="Text 3"/>
          <p:cNvSpPr/>
          <p:nvPr/>
        </p:nvSpPr>
        <p:spPr>
          <a:xfrm>
            <a:off x="793790" y="4204573"/>
            <a:ext cx="6244709" cy="725805"/>
          </a:xfrm>
          <a:prstGeom prst="rect">
            <a:avLst/>
          </a:prstGeom>
          <a:noFill/>
        </p:spPr>
        <p:txBody>
          <a:bodyPr wrap="square" lIns="0" tIns="0" rIns="0" bIns="0" rtlCol="0" anchor="t"/>
          <a:lstStyle/>
          <a:p>
            <a:pPr marL="0" indent="0" algn="l">
              <a:lnSpc>
                <a:spcPts val="2850"/>
              </a:lnSpc>
              <a:buSzPct val="100000"/>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To </a:t>
            </a: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identify at-risk students</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early and suggest timely interventions.</a:t>
            </a:r>
            <a:endParaRPr lang="en-US" sz="1750" dirty="0"/>
          </a:p>
        </p:txBody>
      </p:sp>
      <p:sp>
        <p:nvSpPr>
          <p:cNvPr id="6" name="Text 4"/>
          <p:cNvSpPr/>
          <p:nvPr/>
        </p:nvSpPr>
        <p:spPr>
          <a:xfrm>
            <a:off x="793790" y="5009674"/>
            <a:ext cx="6244709" cy="1088708"/>
          </a:xfrm>
          <a:prstGeom prst="rect">
            <a:avLst/>
          </a:prstGeom>
          <a:noFill/>
        </p:spPr>
        <p:txBody>
          <a:bodyPr wrap="square" lIns="0" tIns="0" rIns="0" bIns="0" rtlCol="0" anchor="t"/>
          <a:lstStyle/>
          <a:p>
            <a:pPr marL="0" indent="0" algn="l">
              <a:lnSpc>
                <a:spcPts val="2850"/>
              </a:lnSpc>
              <a:buSzPct val="100000"/>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To analyze which factors (</a:t>
            </a: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attendance, prior grades, study habits, family background</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influence student outcomes the most.</a:t>
            </a:r>
            <a:endParaRPr lang="en-US" sz="1750" dirty="0"/>
          </a:p>
        </p:txBody>
      </p:sp>
      <p:sp>
        <p:nvSpPr>
          <p:cNvPr id="7" name="Text 5"/>
          <p:cNvSpPr/>
          <p:nvPr/>
        </p:nvSpPr>
        <p:spPr>
          <a:xfrm>
            <a:off x="793790" y="6177677"/>
            <a:ext cx="6244709" cy="725805"/>
          </a:xfrm>
          <a:prstGeom prst="rect">
            <a:avLst/>
          </a:prstGeom>
          <a:noFill/>
        </p:spPr>
        <p:txBody>
          <a:bodyPr wrap="square" lIns="0" tIns="0" rIns="0" bIns="0" rtlCol="0" anchor="t"/>
          <a:lstStyle/>
          <a:p>
            <a:pPr marL="0" indent="0" algn="l">
              <a:lnSpc>
                <a:spcPts val="2850"/>
              </a:lnSpc>
              <a:buSzPct val="100000"/>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To improve the </a:t>
            </a: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educational support system</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by providing insights for teachers and policymakers.</a:t>
            </a:r>
            <a:endParaRPr lang="en-US" sz="1750" dirty="0"/>
          </a:p>
        </p:txBody>
      </p:sp>
      <p:pic>
        <p:nvPicPr>
          <p:cNvPr id="8" name="Image 0" descr="preencoded.png"/>
          <p:cNvPicPr>
            <a:picLocks noChangeAspect="1"/>
          </p:cNvPicPr>
          <p:nvPr/>
        </p:nvPicPr>
        <p:blipFill>
          <a:blip r:embed="rId1"/>
          <a:stretch>
            <a:fillRect/>
          </a:stretch>
        </p:blipFill>
        <p:spPr>
          <a:xfrm>
            <a:off x="7599521" y="2520672"/>
            <a:ext cx="6244709" cy="4272677"/>
          </a:xfrm>
          <a:prstGeom prst="rect">
            <a:avLst/>
          </a:prstGeom>
        </p:spPr>
      </p:pic>
      <p:sp>
        <p:nvSpPr>
          <p:cNvPr id="9" name="Rectangles 8"/>
          <p:cNvSpPr/>
          <p:nvPr/>
        </p:nvSpPr>
        <p:spPr>
          <a:xfrm>
            <a:off x="12510770" y="7448550"/>
            <a:ext cx="2056765" cy="732155"/>
          </a:xfrm>
          <a:prstGeom prst="rect">
            <a:avLst/>
          </a:prstGeom>
          <a:solidFill>
            <a:srgbClr val="0E072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GB"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00445" y="2265323"/>
            <a:ext cx="5954197" cy="744260"/>
          </a:xfrm>
          <a:prstGeom prst="rect">
            <a:avLst/>
          </a:prstGeom>
          <a:noFill/>
        </p:spPr>
        <p:txBody>
          <a:bodyPr wrap="none" lIns="0" tIns="0" rIns="0" bIns="0" rtlCol="0" anchor="t"/>
          <a:lstStyle/>
          <a:p>
            <a:pPr marL="0" indent="0" algn="l">
              <a:lnSpc>
                <a:spcPts val="5850"/>
              </a:lnSpc>
              <a:buNone/>
            </a:pPr>
            <a:r>
              <a:rPr lang="en-US" sz="4650" b="1" kern="0" spc="-94" dirty="0">
                <a:solidFill>
                  <a:srgbClr val="FF8AAF"/>
                </a:solidFill>
                <a:latin typeface="Cambria" panose="02040503050406030204" charset="0"/>
                <a:ea typeface="Petrona Bold" pitchFamily="34" charset="-122"/>
                <a:cs typeface="Cambria" panose="02040503050406030204" charset="0"/>
              </a:rPr>
              <a:t>Dataset Overview:</a:t>
            </a:r>
            <a:endParaRPr lang="en-US" sz="4650" dirty="0">
              <a:latin typeface="Cambria" panose="02040503050406030204" charset="0"/>
              <a:cs typeface="Cambria" panose="02040503050406030204" charset="0"/>
            </a:endParaRPr>
          </a:p>
        </p:txBody>
      </p:sp>
      <p:sp>
        <p:nvSpPr>
          <p:cNvPr id="3" name="Text 1"/>
          <p:cNvSpPr/>
          <p:nvPr/>
        </p:nvSpPr>
        <p:spPr>
          <a:xfrm>
            <a:off x="466765" y="3943271"/>
            <a:ext cx="13042821" cy="362903"/>
          </a:xfrm>
          <a:prstGeom prst="rect">
            <a:avLst/>
          </a:prstGeom>
          <a:noFill/>
        </p:spPr>
        <p:txBody>
          <a:bodyPr wrap="none" lIns="0" tIns="0" rIns="0" bIns="0" rtlCol="0" anchor="t"/>
          <a:lstStyle/>
          <a:p>
            <a:pPr marL="0" indent="0" algn="l">
              <a:lnSpc>
                <a:spcPts val="2850"/>
              </a:lnSpc>
              <a:buSzPct val="100000"/>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Data Source:</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data_csv (student performance records)</a:t>
            </a:r>
            <a:endParaRPr lang="en-US" sz="1750" dirty="0"/>
          </a:p>
        </p:txBody>
      </p:sp>
      <p:sp>
        <p:nvSpPr>
          <p:cNvPr id="4" name="Text 2"/>
          <p:cNvSpPr/>
          <p:nvPr/>
        </p:nvSpPr>
        <p:spPr>
          <a:xfrm>
            <a:off x="575985" y="4581684"/>
            <a:ext cx="13042821" cy="362903"/>
          </a:xfrm>
          <a:prstGeom prst="rect">
            <a:avLst/>
          </a:prstGeom>
          <a:noFill/>
        </p:spPr>
        <p:txBody>
          <a:bodyPr wrap="none" lIns="0" tIns="0" rIns="0" bIns="0" rtlCol="0" anchor="t"/>
          <a:lstStyle/>
          <a:p>
            <a:pPr marL="342900" indent="-342900" algn="l">
              <a:lnSpc>
                <a:spcPts val="2850"/>
              </a:lnSpc>
              <a:buSzPct val="100000"/>
              <a:buChar char="•"/>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Key Features:</a:t>
            </a:r>
            <a:endParaRPr lang="en-US" sz="1750" dirty="0"/>
          </a:p>
        </p:txBody>
      </p:sp>
      <p:sp>
        <p:nvSpPr>
          <p:cNvPr id="5" name="Text 3"/>
          <p:cNvSpPr/>
          <p:nvPr/>
        </p:nvSpPr>
        <p:spPr>
          <a:xfrm>
            <a:off x="575985" y="5067697"/>
            <a:ext cx="13042821" cy="362903"/>
          </a:xfrm>
          <a:prstGeom prst="rect">
            <a:avLst/>
          </a:prstGeom>
          <a:noFill/>
        </p:spPr>
        <p:txBody>
          <a:bodyPr wrap="none" lIns="0" tIns="0" rIns="0" bIns="0" rtlCol="0" anchor="t"/>
          <a:lstStyle/>
          <a:p>
            <a:pPr marL="0" indent="0" algn="l">
              <a:lnSpc>
                <a:spcPts val="2850"/>
              </a:lnSpc>
              <a:buSzPct val="100000"/>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Academic Performance:</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G1, G2, G3 (final grade), study time, failures, etc.</a:t>
            </a:r>
            <a:endParaRPr lang="en-US" sz="1750" dirty="0"/>
          </a:p>
        </p:txBody>
      </p:sp>
      <p:sp>
        <p:nvSpPr>
          <p:cNvPr id="6" name="Text 4"/>
          <p:cNvSpPr/>
          <p:nvPr/>
        </p:nvSpPr>
        <p:spPr>
          <a:xfrm>
            <a:off x="700445" y="5858510"/>
            <a:ext cx="13042821" cy="362903"/>
          </a:xfrm>
          <a:prstGeom prst="rect">
            <a:avLst/>
          </a:prstGeom>
          <a:noFill/>
        </p:spPr>
        <p:txBody>
          <a:bodyPr wrap="none" lIns="0" tIns="0" rIns="0" bIns="0" rtlCol="0" anchor="t"/>
          <a:lstStyle/>
          <a:p>
            <a:pPr marL="0" indent="0" algn="l">
              <a:lnSpc>
                <a:spcPts val="2850"/>
              </a:lnSpc>
              <a:buSzPct val="100000"/>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Demographic Factors:</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Gender, age, family size, parental education, etc.</a:t>
            </a:r>
            <a:endParaRPr lang="en-US" sz="1750" dirty="0"/>
          </a:p>
        </p:txBody>
      </p:sp>
      <p:sp>
        <p:nvSpPr>
          <p:cNvPr id="7" name="Text 5"/>
          <p:cNvSpPr/>
          <p:nvPr/>
        </p:nvSpPr>
        <p:spPr>
          <a:xfrm>
            <a:off x="575985" y="6345158"/>
            <a:ext cx="13042821" cy="362903"/>
          </a:xfrm>
          <a:prstGeom prst="rect">
            <a:avLst/>
          </a:prstGeom>
          <a:noFill/>
        </p:spPr>
        <p:txBody>
          <a:bodyPr wrap="none" lIns="0" tIns="0" rIns="0" bIns="0" rtlCol="0" anchor="t"/>
          <a:lstStyle/>
          <a:p>
            <a:pPr marL="0" indent="0" algn="l">
              <a:lnSpc>
                <a:spcPts val="2850"/>
              </a:lnSpc>
              <a:buSzPct val="100000"/>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Behavioral Aspects:</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Free time, goout, alcohol consumption (Dalc, Walc), etc.</a:t>
            </a:r>
            <a:endParaRPr lang="en-US" sz="1750" dirty="0"/>
          </a:p>
        </p:txBody>
      </p:sp>
      <p:sp>
        <p:nvSpPr>
          <p:cNvPr id="8" name="Text 6"/>
          <p:cNvSpPr/>
          <p:nvPr/>
        </p:nvSpPr>
        <p:spPr>
          <a:xfrm>
            <a:off x="793790" y="6830536"/>
            <a:ext cx="13042821" cy="362903"/>
          </a:xfrm>
          <a:prstGeom prst="rect">
            <a:avLst/>
          </a:prstGeom>
          <a:noFill/>
        </p:spPr>
        <p:txBody>
          <a:bodyPr wrap="none" lIns="0" tIns="0" rIns="0" bIns="0" rtlCol="0" anchor="t"/>
          <a:lstStyle/>
          <a:p>
            <a:pPr marL="0" indent="0" algn="l">
              <a:lnSpc>
                <a:spcPts val="2850"/>
              </a:lnSpc>
              <a:buSzPct val="100000"/>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Family Influence:</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Parent’s job, relationships, etc.</a:t>
            </a:r>
            <a:endParaRPr lang="en-US" sz="1750" dirty="0"/>
          </a:p>
        </p:txBody>
      </p:sp>
      <p:sp>
        <p:nvSpPr>
          <p:cNvPr id="9" name="Text 7"/>
          <p:cNvSpPr/>
          <p:nvPr/>
        </p:nvSpPr>
        <p:spPr>
          <a:xfrm>
            <a:off x="793790" y="5946815"/>
            <a:ext cx="13042821" cy="362903"/>
          </a:xfrm>
          <a:prstGeom prst="rect">
            <a:avLst/>
          </a:prstGeom>
          <a:noFill/>
        </p:spPr>
        <p:txBody>
          <a:bodyPr wrap="none" lIns="0" tIns="0" rIns="0" bIns="0" rtlCol="0" anchor="t"/>
          <a:lstStyle/>
          <a:p>
            <a:pPr marL="0" indent="0" algn="l">
              <a:lnSpc>
                <a:spcPts val="2850"/>
              </a:lnSpc>
              <a:buNone/>
            </a:pPr>
            <a:endParaRPr lang="en-US" sz="1750" dirty="0"/>
          </a:p>
        </p:txBody>
      </p:sp>
      <p:pic>
        <p:nvPicPr>
          <p:cNvPr id="10" name="Picture 9"/>
          <p:cNvPicPr>
            <a:picLocks noChangeAspect="1"/>
          </p:cNvPicPr>
          <p:nvPr/>
        </p:nvPicPr>
        <p:blipFill>
          <a:blip r:embed="rId1"/>
          <a:stretch>
            <a:fillRect/>
          </a:stretch>
        </p:blipFill>
        <p:spPr>
          <a:xfrm>
            <a:off x="6654800" y="705485"/>
            <a:ext cx="7508875" cy="3448050"/>
          </a:xfrm>
          <a:prstGeom prst="rect">
            <a:avLst/>
          </a:prstGeom>
        </p:spPr>
      </p:pic>
      <p:sp>
        <p:nvSpPr>
          <p:cNvPr id="12" name="Text Box 11"/>
          <p:cNvSpPr txBox="1"/>
          <p:nvPr/>
        </p:nvSpPr>
        <p:spPr>
          <a:xfrm>
            <a:off x="575945" y="5952490"/>
            <a:ext cx="4876800" cy="368300"/>
          </a:xfrm>
          <a:prstGeom prst="rect">
            <a:avLst/>
          </a:prstGeom>
          <a:noFill/>
        </p:spPr>
        <p:txBody>
          <a:bodyPr wrap="square" rtlCol="0">
            <a:spAutoFit/>
          </a:bodyPr>
          <a:p>
            <a:r>
              <a:rPr lang="en-US" altLang="en-GB"/>
              <a:t>   </a:t>
            </a:r>
            <a:endParaRPr lang="en-US" altLang="en-GB"/>
          </a:p>
        </p:txBody>
      </p:sp>
      <p:sp>
        <p:nvSpPr>
          <p:cNvPr id="15" name="Rectangles 14"/>
          <p:cNvSpPr/>
          <p:nvPr/>
        </p:nvSpPr>
        <p:spPr>
          <a:xfrm>
            <a:off x="12355195" y="7193915"/>
            <a:ext cx="2181225" cy="971550"/>
          </a:xfrm>
          <a:prstGeom prst="rect">
            <a:avLst/>
          </a:prstGeom>
          <a:solidFill>
            <a:srgbClr val="0E072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GB"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483638"/>
            <a:ext cx="11061502" cy="744260"/>
          </a:xfrm>
          <a:prstGeom prst="rect">
            <a:avLst/>
          </a:prstGeom>
          <a:noFill/>
        </p:spPr>
        <p:txBody>
          <a:bodyPr wrap="none" lIns="0" tIns="0" rIns="0" bIns="0" rtlCol="0" anchor="t"/>
          <a:lstStyle/>
          <a:p>
            <a:pPr marL="0" indent="0" algn="l">
              <a:lnSpc>
                <a:spcPts val="5850"/>
              </a:lnSpc>
              <a:buNone/>
            </a:pPr>
            <a:r>
              <a:rPr lang="en-US" sz="4650" b="1" kern="0" spc="-94" dirty="0">
                <a:solidFill>
                  <a:srgbClr val="FF8AAF"/>
                </a:solidFill>
                <a:latin typeface="Cambria" panose="02040503050406030204" charset="0"/>
                <a:ea typeface="Petrona Bold" pitchFamily="34" charset="-122"/>
                <a:cs typeface="Cambria" panose="02040503050406030204" charset="0"/>
              </a:rPr>
              <a:t>Data Preprocessing &amp; Feature Engineering</a:t>
            </a:r>
            <a:endParaRPr lang="en-US" sz="4650" dirty="0">
              <a:latin typeface="Cambria" panose="02040503050406030204" charset="0"/>
              <a:cs typeface="Cambria" panose="02040503050406030204" charset="0"/>
            </a:endParaRPr>
          </a:p>
        </p:txBody>
      </p:sp>
      <p:pic>
        <p:nvPicPr>
          <p:cNvPr id="3" name="Image 0" descr="preencoded.png"/>
          <p:cNvPicPr>
            <a:picLocks noChangeAspect="1"/>
          </p:cNvPicPr>
          <p:nvPr/>
        </p:nvPicPr>
        <p:blipFill>
          <a:blip r:embed="rId1"/>
          <a:stretch>
            <a:fillRect/>
          </a:stretch>
        </p:blipFill>
        <p:spPr>
          <a:xfrm>
            <a:off x="793790" y="2681526"/>
            <a:ext cx="4120753" cy="2546747"/>
          </a:xfrm>
          <a:prstGeom prst="rect">
            <a:avLst/>
          </a:prstGeom>
        </p:spPr>
      </p:pic>
      <p:sp>
        <p:nvSpPr>
          <p:cNvPr id="4" name="Text 1"/>
          <p:cNvSpPr/>
          <p:nvPr/>
        </p:nvSpPr>
        <p:spPr>
          <a:xfrm>
            <a:off x="793790" y="5511760"/>
            <a:ext cx="2977039" cy="372070"/>
          </a:xfrm>
          <a:prstGeom prst="rect">
            <a:avLst/>
          </a:prstGeom>
          <a:noFill/>
        </p:spPr>
        <p:txBody>
          <a:bodyPr wrap="none" lIns="0" tIns="0" rIns="0" bIns="0" rtlCol="0" anchor="t"/>
          <a:lstStyle/>
          <a:p>
            <a:pPr marL="0" indent="0" algn="l">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Data Cleaning</a:t>
            </a:r>
            <a:endParaRPr lang="en-US" sz="2300" dirty="0"/>
          </a:p>
        </p:txBody>
      </p:sp>
      <p:sp>
        <p:nvSpPr>
          <p:cNvPr id="5" name="Text 2"/>
          <p:cNvSpPr/>
          <p:nvPr/>
        </p:nvSpPr>
        <p:spPr>
          <a:xfrm>
            <a:off x="793790" y="6019919"/>
            <a:ext cx="4120753"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Handling missing values (imputation). Removing outliers.</a:t>
            </a:r>
            <a:endParaRPr lang="en-US" sz="1750" dirty="0"/>
          </a:p>
        </p:txBody>
      </p:sp>
      <p:pic>
        <p:nvPicPr>
          <p:cNvPr id="6" name="Image 1" descr="preencoded.png"/>
          <p:cNvPicPr>
            <a:picLocks noChangeAspect="1"/>
          </p:cNvPicPr>
          <p:nvPr/>
        </p:nvPicPr>
        <p:blipFill>
          <a:blip r:embed="rId2"/>
          <a:stretch>
            <a:fillRect/>
          </a:stretch>
        </p:blipFill>
        <p:spPr>
          <a:xfrm>
            <a:off x="5254704" y="2681526"/>
            <a:ext cx="4120872" cy="2546866"/>
          </a:xfrm>
          <a:prstGeom prst="rect">
            <a:avLst/>
          </a:prstGeom>
        </p:spPr>
      </p:pic>
      <p:sp>
        <p:nvSpPr>
          <p:cNvPr id="7" name="Text 3"/>
          <p:cNvSpPr/>
          <p:nvPr/>
        </p:nvSpPr>
        <p:spPr>
          <a:xfrm>
            <a:off x="5254704" y="5511879"/>
            <a:ext cx="2977039" cy="372070"/>
          </a:xfrm>
          <a:prstGeom prst="rect">
            <a:avLst/>
          </a:prstGeom>
          <a:noFill/>
        </p:spPr>
        <p:txBody>
          <a:bodyPr wrap="none" lIns="0" tIns="0" rIns="0" bIns="0" rtlCol="0" anchor="t"/>
          <a:lstStyle/>
          <a:p>
            <a:pPr marL="0" indent="0" algn="l">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Feature Encoding</a:t>
            </a:r>
            <a:endParaRPr lang="en-US" sz="2300" dirty="0"/>
          </a:p>
        </p:txBody>
      </p:sp>
      <p:sp>
        <p:nvSpPr>
          <p:cNvPr id="8" name="Text 4"/>
          <p:cNvSpPr/>
          <p:nvPr/>
        </p:nvSpPr>
        <p:spPr>
          <a:xfrm>
            <a:off x="5254704" y="6020038"/>
            <a:ext cx="4120872"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Converting categorical variables to numerical (one-hot encoding).</a:t>
            </a:r>
            <a:endParaRPr lang="en-US" sz="1750" dirty="0"/>
          </a:p>
        </p:txBody>
      </p:sp>
      <p:pic>
        <p:nvPicPr>
          <p:cNvPr id="9" name="Image 2" descr="preencoded.png"/>
          <p:cNvPicPr>
            <a:picLocks noChangeAspect="1"/>
          </p:cNvPicPr>
          <p:nvPr/>
        </p:nvPicPr>
        <p:blipFill>
          <a:blip r:embed="rId3"/>
          <a:stretch>
            <a:fillRect/>
          </a:stretch>
        </p:blipFill>
        <p:spPr>
          <a:xfrm>
            <a:off x="9715738" y="2681526"/>
            <a:ext cx="4120753" cy="2546747"/>
          </a:xfrm>
          <a:prstGeom prst="rect">
            <a:avLst/>
          </a:prstGeom>
        </p:spPr>
      </p:pic>
      <p:sp>
        <p:nvSpPr>
          <p:cNvPr id="10" name="Text 5"/>
          <p:cNvSpPr/>
          <p:nvPr/>
        </p:nvSpPr>
        <p:spPr>
          <a:xfrm>
            <a:off x="9715738" y="5511760"/>
            <a:ext cx="3164919" cy="372070"/>
          </a:xfrm>
          <a:prstGeom prst="rect">
            <a:avLst/>
          </a:prstGeom>
          <a:noFill/>
        </p:spPr>
        <p:txBody>
          <a:bodyPr wrap="none" lIns="0" tIns="0" rIns="0" bIns="0" rtlCol="0" anchor="t"/>
          <a:lstStyle/>
          <a:p>
            <a:pPr marL="0" indent="0" algn="l">
              <a:lnSpc>
                <a:spcPts val="2900"/>
              </a:lnSpc>
              <a:buNone/>
            </a:pPr>
            <a:r>
              <a:rPr lang="en-US" sz="2300" b="1" kern="0" spc="-47" dirty="0">
                <a:solidFill>
                  <a:srgbClr val="E0D6DE"/>
                </a:solidFill>
                <a:latin typeface="Petrona Bold" pitchFamily="34" charset="0"/>
                <a:ea typeface="Petrona Bold" pitchFamily="34" charset="-122"/>
                <a:cs typeface="Petrona Bold" pitchFamily="34" charset="-120"/>
              </a:rPr>
              <a:t> Scaling &amp; Data Splitting</a:t>
            </a:r>
            <a:endParaRPr lang="en-US" sz="2300" dirty="0"/>
          </a:p>
        </p:txBody>
      </p:sp>
      <p:sp>
        <p:nvSpPr>
          <p:cNvPr id="11" name="Text 6"/>
          <p:cNvSpPr/>
          <p:nvPr/>
        </p:nvSpPr>
        <p:spPr>
          <a:xfrm>
            <a:off x="9715738" y="6019919"/>
            <a:ext cx="4120753" cy="362903"/>
          </a:xfrm>
          <a:prstGeom prst="rect">
            <a:avLst/>
          </a:prstGeom>
          <a:noFill/>
        </p:spPr>
        <p:txBody>
          <a:bodyPr wrap="none" lIns="0" tIns="0" rIns="0" bIns="0" rtlCol="0" anchor="t"/>
          <a:lstStyle/>
          <a:p>
            <a:pPr marL="0" indent="0" algn="l">
              <a:lnSpc>
                <a:spcPts val="2850"/>
              </a:lnSpc>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Normalizing numerical features.</a:t>
            </a:r>
            <a:endParaRPr lang="en-US" sz="1750" dirty="0"/>
          </a:p>
        </p:txBody>
      </p:sp>
      <p:sp>
        <p:nvSpPr>
          <p:cNvPr id="12" name="Rectangles 11"/>
          <p:cNvSpPr/>
          <p:nvPr/>
        </p:nvSpPr>
        <p:spPr>
          <a:xfrm>
            <a:off x="11855450" y="7588885"/>
            <a:ext cx="2649855" cy="498475"/>
          </a:xfrm>
          <a:prstGeom prst="rect">
            <a:avLst/>
          </a:prstGeom>
          <a:solidFill>
            <a:srgbClr val="0E072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GB"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720685"/>
            <a:ext cx="7550348" cy="744260"/>
          </a:xfrm>
          <a:prstGeom prst="rect">
            <a:avLst/>
          </a:prstGeom>
          <a:noFill/>
        </p:spPr>
        <p:txBody>
          <a:bodyPr wrap="none" lIns="0" tIns="0" rIns="0" bIns="0" rtlCol="0" anchor="t"/>
          <a:lstStyle/>
          <a:p>
            <a:pPr marL="0" indent="0" algn="l">
              <a:lnSpc>
                <a:spcPts val="5850"/>
              </a:lnSpc>
              <a:buNone/>
            </a:pPr>
            <a:r>
              <a:rPr lang="en-US" sz="4650" b="1" kern="0" spc="-94" dirty="0">
                <a:solidFill>
                  <a:srgbClr val="FF8AAF"/>
                </a:solidFill>
                <a:latin typeface="Cambria" panose="02040503050406030204" charset="0"/>
                <a:ea typeface="Petrona Bold" pitchFamily="34" charset="-122"/>
                <a:cs typeface="Cambria" panose="02040503050406030204" charset="0"/>
              </a:rPr>
              <a:t>Evaluation Metrics &amp; Results</a:t>
            </a:r>
            <a:endParaRPr lang="en-US" sz="4650" dirty="0">
              <a:latin typeface="Cambria" panose="02040503050406030204" charset="0"/>
              <a:cs typeface="Cambria" panose="02040503050406030204" charset="0"/>
            </a:endParaRPr>
          </a:p>
        </p:txBody>
      </p:sp>
      <p:sp>
        <p:nvSpPr>
          <p:cNvPr id="3" name="Text 1"/>
          <p:cNvSpPr/>
          <p:nvPr/>
        </p:nvSpPr>
        <p:spPr>
          <a:xfrm>
            <a:off x="793790" y="1884402"/>
            <a:ext cx="6244709" cy="362903"/>
          </a:xfrm>
          <a:prstGeom prst="rect">
            <a:avLst/>
          </a:prstGeom>
          <a:noFill/>
        </p:spPr>
        <p:txBody>
          <a:bodyPr wrap="none" lIns="0" tIns="0" rIns="0" bIns="0" rtlCol="0" anchor="t"/>
          <a:lstStyle/>
          <a:p>
            <a:pPr marL="342900" indent="-342900" algn="l">
              <a:lnSpc>
                <a:spcPts val="2850"/>
              </a:lnSpc>
              <a:buSzPct val="100000"/>
              <a:buChar char="•"/>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Metrics Used:</a:t>
            </a:r>
            <a:endParaRPr lang="en-US" sz="1750" dirty="0"/>
          </a:p>
        </p:txBody>
      </p:sp>
      <p:sp>
        <p:nvSpPr>
          <p:cNvPr id="4" name="Text 2"/>
          <p:cNvSpPr/>
          <p:nvPr/>
        </p:nvSpPr>
        <p:spPr>
          <a:xfrm>
            <a:off x="793790" y="2451378"/>
            <a:ext cx="6244709" cy="362903"/>
          </a:xfrm>
          <a:prstGeom prst="rect">
            <a:avLst/>
          </a:prstGeom>
          <a:noFill/>
        </p:spPr>
        <p:txBody>
          <a:bodyPr wrap="none" lIns="0" tIns="0" rIns="0" bIns="0" rtlCol="0" anchor="t"/>
          <a:lstStyle/>
          <a:p>
            <a:pPr marL="0" indent="0" algn="l">
              <a:lnSpc>
                <a:spcPts val="2850"/>
              </a:lnSpc>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Mean Absolute Error (MAE):</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Average prediction error.</a:t>
            </a:r>
            <a:endParaRPr lang="en-US" sz="1750" dirty="0"/>
          </a:p>
        </p:txBody>
      </p:sp>
      <p:sp>
        <p:nvSpPr>
          <p:cNvPr id="5" name="Text 3"/>
          <p:cNvSpPr/>
          <p:nvPr/>
        </p:nvSpPr>
        <p:spPr>
          <a:xfrm>
            <a:off x="793790" y="3018353"/>
            <a:ext cx="6244709" cy="362903"/>
          </a:xfrm>
          <a:prstGeom prst="rect">
            <a:avLst/>
          </a:prstGeom>
          <a:noFill/>
        </p:spPr>
        <p:txBody>
          <a:bodyPr wrap="none" lIns="0" tIns="0" rIns="0" bIns="0" rtlCol="0" anchor="t"/>
          <a:lstStyle/>
          <a:p>
            <a:pPr marL="0" indent="0" algn="l">
              <a:lnSpc>
                <a:spcPts val="2850"/>
              </a:lnSpc>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Mean Squared Error (MSE):</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Penalizes larger errors.</a:t>
            </a:r>
            <a:endParaRPr lang="en-US" sz="1750" dirty="0"/>
          </a:p>
        </p:txBody>
      </p:sp>
      <p:sp>
        <p:nvSpPr>
          <p:cNvPr id="6" name="Text 4"/>
          <p:cNvSpPr/>
          <p:nvPr/>
        </p:nvSpPr>
        <p:spPr>
          <a:xfrm>
            <a:off x="793790" y="3585329"/>
            <a:ext cx="6244709" cy="725805"/>
          </a:xfrm>
          <a:prstGeom prst="rect">
            <a:avLst/>
          </a:prstGeom>
          <a:noFill/>
        </p:spPr>
        <p:txBody>
          <a:bodyPr wrap="square" lIns="0" tIns="0" rIns="0" bIns="0" rtlCol="0" anchor="t"/>
          <a:lstStyle/>
          <a:p>
            <a:pPr marL="0" indent="0" algn="l">
              <a:lnSpc>
                <a:spcPts val="2850"/>
              </a:lnSpc>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R² Score:</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Indicates how well the model explains the variance in the data.</a:t>
            </a:r>
            <a:endParaRPr lang="en-US" sz="1750" dirty="0"/>
          </a:p>
        </p:txBody>
      </p:sp>
      <p:sp>
        <p:nvSpPr>
          <p:cNvPr id="7" name="Text 5"/>
          <p:cNvSpPr/>
          <p:nvPr/>
        </p:nvSpPr>
        <p:spPr>
          <a:xfrm>
            <a:off x="793790" y="4515207"/>
            <a:ext cx="6244709" cy="362903"/>
          </a:xfrm>
          <a:prstGeom prst="rect">
            <a:avLst/>
          </a:prstGeom>
          <a:noFill/>
        </p:spPr>
        <p:txBody>
          <a:bodyPr wrap="none" lIns="0" tIns="0" rIns="0" bIns="0" rtlCol="0" anchor="t"/>
          <a:lstStyle/>
          <a:p>
            <a:pPr marL="342900" indent="-342900" algn="l">
              <a:lnSpc>
                <a:spcPts val="2850"/>
              </a:lnSpc>
              <a:buSzPct val="100000"/>
              <a:buChar char="•"/>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Results Overview:</a:t>
            </a:r>
            <a:endParaRPr lang="en-US" sz="1750" dirty="0"/>
          </a:p>
        </p:txBody>
      </p:sp>
      <p:sp>
        <p:nvSpPr>
          <p:cNvPr id="8" name="Text 6"/>
          <p:cNvSpPr/>
          <p:nvPr/>
        </p:nvSpPr>
        <p:spPr>
          <a:xfrm>
            <a:off x="793790" y="5082183"/>
            <a:ext cx="6244709" cy="725805"/>
          </a:xfrm>
          <a:prstGeom prst="rect">
            <a:avLst/>
          </a:prstGeom>
          <a:noFill/>
        </p:spPr>
        <p:txBody>
          <a:bodyPr wrap="square" lIns="0" tIns="0" rIns="0" bIns="0" rtlCol="0" anchor="t"/>
          <a:lstStyle/>
          <a:p>
            <a:pPr marL="0" indent="0" algn="l">
              <a:lnSpc>
                <a:spcPts val="2850"/>
              </a:lnSpc>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Random Forest:</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Best performance with lowest MAE &amp; MSE, and highest R².</a:t>
            </a:r>
            <a:endParaRPr lang="en-US" sz="1750" dirty="0"/>
          </a:p>
        </p:txBody>
      </p:sp>
      <p:sp>
        <p:nvSpPr>
          <p:cNvPr id="9" name="Text 7"/>
          <p:cNvSpPr/>
          <p:nvPr/>
        </p:nvSpPr>
        <p:spPr>
          <a:xfrm>
            <a:off x="793790" y="6012061"/>
            <a:ext cx="6244709" cy="725805"/>
          </a:xfrm>
          <a:prstGeom prst="rect">
            <a:avLst/>
          </a:prstGeom>
          <a:noFill/>
        </p:spPr>
        <p:txBody>
          <a:bodyPr wrap="square" lIns="0" tIns="0" rIns="0" bIns="0" rtlCol="0" anchor="t"/>
          <a:lstStyle/>
          <a:p>
            <a:pPr marL="0" indent="0" algn="l">
              <a:lnSpc>
                <a:spcPts val="2850"/>
              </a:lnSpc>
              <a:buNone/>
            </a:pPr>
            <a:r>
              <a:rPr lang="en-US" sz="1750" b="1" kern="0" spc="-36" dirty="0">
                <a:solidFill>
                  <a:srgbClr val="E0D6DE"/>
                </a:solidFill>
                <a:latin typeface="Inter" panose="02000503000000020004" pitchFamily="34" charset="0"/>
                <a:ea typeface="Inter" panose="02000503000000020004" pitchFamily="34" charset="-122"/>
                <a:cs typeface="Inter" panose="02000503000000020004" pitchFamily="34" charset="-120"/>
              </a:rPr>
              <a:t>Linear Regression &amp; SVR:</a:t>
            </a: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 Lower accuracy compared to ensemble models.</a:t>
            </a:r>
            <a:endParaRPr lang="en-US" sz="1750" dirty="0"/>
          </a:p>
        </p:txBody>
      </p:sp>
      <p:sp>
        <p:nvSpPr>
          <p:cNvPr id="10" name="Text 8"/>
          <p:cNvSpPr/>
          <p:nvPr/>
        </p:nvSpPr>
        <p:spPr>
          <a:xfrm>
            <a:off x="793790" y="6941939"/>
            <a:ext cx="6244709" cy="362903"/>
          </a:xfrm>
          <a:prstGeom prst="rect">
            <a:avLst/>
          </a:prstGeom>
          <a:noFill/>
        </p:spPr>
        <p:txBody>
          <a:bodyPr wrap="none" lIns="0" tIns="0" rIns="0" bIns="0" rtlCol="0" anchor="t"/>
          <a:lstStyle/>
          <a:p>
            <a:pPr marL="0" indent="0" algn="l">
              <a:lnSpc>
                <a:spcPts val="2850"/>
              </a:lnSpc>
              <a:buNone/>
            </a:pPr>
            <a:endParaRPr lang="en-US" sz="1750" dirty="0"/>
          </a:p>
        </p:txBody>
      </p:sp>
      <p:pic>
        <p:nvPicPr>
          <p:cNvPr id="11" name="Image 0" descr="preencoded.png"/>
          <p:cNvPicPr>
            <a:picLocks noChangeAspect="1"/>
          </p:cNvPicPr>
          <p:nvPr/>
        </p:nvPicPr>
        <p:blipFill>
          <a:blip r:embed="rId1"/>
          <a:stretch>
            <a:fillRect/>
          </a:stretch>
        </p:blipFill>
        <p:spPr>
          <a:xfrm>
            <a:off x="7599521" y="2060258"/>
            <a:ext cx="6244709" cy="4222075"/>
          </a:xfrm>
          <a:prstGeom prst="rect">
            <a:avLst/>
          </a:prstGeom>
        </p:spPr>
      </p:pic>
      <p:sp>
        <p:nvSpPr>
          <p:cNvPr id="12" name="Rectangles 11"/>
          <p:cNvSpPr/>
          <p:nvPr/>
        </p:nvSpPr>
        <p:spPr>
          <a:xfrm>
            <a:off x="12292965" y="7305040"/>
            <a:ext cx="2259330" cy="798195"/>
          </a:xfrm>
          <a:prstGeom prst="rect">
            <a:avLst/>
          </a:prstGeom>
          <a:solidFill>
            <a:srgbClr val="0E0728"/>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GB"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919645"/>
            <a:ext cx="5954197" cy="744260"/>
          </a:xfrm>
          <a:prstGeom prst="rect">
            <a:avLst/>
          </a:prstGeom>
          <a:noFill/>
        </p:spPr>
        <p:txBody>
          <a:bodyPr wrap="none" lIns="0" tIns="0" rIns="0" bIns="0" rtlCol="0" anchor="t"/>
          <a:lstStyle/>
          <a:p>
            <a:pPr marL="0" indent="0" algn="l">
              <a:lnSpc>
                <a:spcPts val="5850"/>
              </a:lnSpc>
              <a:buNone/>
            </a:pPr>
            <a:r>
              <a:rPr lang="en-US" sz="4650" b="1" kern="0" spc="-94" dirty="0">
                <a:solidFill>
                  <a:srgbClr val="FF8AAF"/>
                </a:solidFill>
                <a:latin typeface="Cambria" panose="02040503050406030204" charset="0"/>
                <a:ea typeface="Petrona Bold" pitchFamily="34" charset="-122"/>
                <a:cs typeface="Cambria" panose="02040503050406030204" charset="0"/>
              </a:rPr>
              <a:t>Conclusion</a:t>
            </a:r>
            <a:endParaRPr lang="en-US" sz="4650" dirty="0">
              <a:latin typeface="Cambria" panose="02040503050406030204" charset="0"/>
              <a:cs typeface="Cambria" panose="02040503050406030204" charset="0"/>
            </a:endParaRPr>
          </a:p>
        </p:txBody>
      </p:sp>
      <p:sp>
        <p:nvSpPr>
          <p:cNvPr id="4" name="Text 1"/>
          <p:cNvSpPr/>
          <p:nvPr/>
        </p:nvSpPr>
        <p:spPr>
          <a:xfrm>
            <a:off x="6280190" y="3004066"/>
            <a:ext cx="7556421"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Summary: Machine learning effectively predicts student grades, enabling early intervention.</a:t>
            </a:r>
            <a:endParaRPr lang="en-US" sz="1750" dirty="0"/>
          </a:p>
        </p:txBody>
      </p:sp>
      <p:sp>
        <p:nvSpPr>
          <p:cNvPr id="5" name="Text 2"/>
          <p:cNvSpPr/>
          <p:nvPr/>
        </p:nvSpPr>
        <p:spPr>
          <a:xfrm>
            <a:off x="6280190" y="3985022"/>
            <a:ext cx="7556421"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Impact: Personalized learning approaches and enhanced educational strategies.</a:t>
            </a:r>
            <a:endParaRPr lang="en-US" sz="1750" dirty="0"/>
          </a:p>
        </p:txBody>
      </p:sp>
      <p:sp>
        <p:nvSpPr>
          <p:cNvPr id="6" name="Text 3"/>
          <p:cNvSpPr/>
          <p:nvPr/>
        </p:nvSpPr>
        <p:spPr>
          <a:xfrm>
            <a:off x="6280190" y="4965978"/>
            <a:ext cx="7556421"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Inter" panose="02000503000000020004" pitchFamily="34" charset="0"/>
                <a:ea typeface="Inter" panose="02000503000000020004" pitchFamily="34" charset="-122"/>
                <a:cs typeface="Inter" panose="02000503000000020004" pitchFamily="34" charset="-120"/>
              </a:rPr>
              <a:t>Next Steps: Improve model accuracy with more data and advanced algorithms.</a:t>
            </a:r>
            <a:endParaRPr lang="en-US" sz="1750" dirty="0"/>
          </a:p>
        </p:txBody>
      </p:sp>
      <p:sp>
        <p:nvSpPr>
          <p:cNvPr id="7" name="Text 4"/>
          <p:cNvSpPr/>
          <p:nvPr/>
        </p:nvSpPr>
        <p:spPr>
          <a:xfrm>
            <a:off x="6280190" y="5946934"/>
            <a:ext cx="7556421" cy="362903"/>
          </a:xfrm>
          <a:prstGeom prst="rect">
            <a:avLst/>
          </a:prstGeom>
          <a:noFill/>
        </p:spPr>
        <p:txBody>
          <a:bodyPr wrap="none" lIns="0" tIns="0" rIns="0" bIns="0" rtlCol="0" anchor="t"/>
          <a:lstStyle/>
          <a:p>
            <a:pPr marL="0" indent="0" algn="l">
              <a:lnSpc>
                <a:spcPts val="2850"/>
              </a:lnSpc>
              <a:buNone/>
            </a:pPr>
            <a:endParaRPr lang="en-US" sz="1750" dirty="0"/>
          </a:p>
        </p:txBody>
      </p:sp>
      <p:sp>
        <p:nvSpPr>
          <p:cNvPr id="8" name="Rectangles 7"/>
          <p:cNvSpPr/>
          <p:nvPr/>
        </p:nvSpPr>
        <p:spPr>
          <a:xfrm>
            <a:off x="11701145" y="7136765"/>
            <a:ext cx="2929255" cy="936625"/>
          </a:xfrm>
          <a:prstGeom prst="rect">
            <a:avLst/>
          </a:prstGeom>
          <a:solidFill>
            <a:srgbClr val="0D062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GB" alt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2220</Words>
  <Application>WPS Presentation</Application>
  <PresentationFormat>On-screen Show (16:9)</PresentationFormat>
  <Paragraphs>84</Paragraphs>
  <Slides>7</Slides>
  <Notes>8</Notes>
  <HiddenSlides>0</HiddenSlides>
  <MMClips>0</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7</vt:i4>
      </vt:variant>
    </vt:vector>
  </HeadingPairs>
  <TitlesOfParts>
    <vt:vector size="32" baseType="lpstr">
      <vt:lpstr>Arial</vt:lpstr>
      <vt:lpstr>SimSun</vt:lpstr>
      <vt:lpstr>Wingdings</vt:lpstr>
      <vt:lpstr>Petrona Bold</vt:lpstr>
      <vt:lpstr>Segoe Print</vt:lpstr>
      <vt:lpstr>Petrona Bold</vt:lpstr>
      <vt:lpstr>Petrona Bold</vt:lpstr>
      <vt:lpstr>Inter</vt:lpstr>
      <vt:lpstr>Inter</vt:lpstr>
      <vt:lpstr>Inter</vt:lpstr>
      <vt:lpstr>Calibri</vt:lpstr>
      <vt:lpstr>Microsoft YaHei</vt:lpstr>
      <vt:lpstr>Arial Unicode MS</vt:lpstr>
      <vt:lpstr>MingLiU-ExtB</vt:lpstr>
      <vt:lpstr>Times New Roman</vt:lpstr>
      <vt:lpstr>Arial Black</vt:lpstr>
      <vt:lpstr>Bahnschrift SemiBold</vt:lpstr>
      <vt:lpstr>Bahnschrift SemiBold SemiCondensed</vt:lpstr>
      <vt:lpstr>Bahnschrift SemiCondensed</vt:lpstr>
      <vt:lpstr>Consolas</vt:lpstr>
      <vt:lpstr>Constantia</vt:lpstr>
      <vt:lpstr>Cambria</vt:lpstr>
      <vt:lpstr>Bahnschrift Light</vt:lpstr>
      <vt:lpstr>Cambria Math</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anshika241824</cp:lastModifiedBy>
  <cp:revision>2</cp:revision>
  <dcterms:created xsi:type="dcterms:W3CDTF">2025-04-03T16:44:00Z</dcterms:created>
  <dcterms:modified xsi:type="dcterms:W3CDTF">2025-04-03T16:57:36Z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A76078990DBA43739D3411EDEEAE5630_12</vt:lpwstr>
  </property>
  <property fmtid="{D5CDD505-2E9C-101B-9397-08002B2CF9AE}" pid="3" name="KSOProductBuildVer">
    <vt:lpwstr>2057-12.2.0.20348</vt:lpwstr>
  </property>
</Properties>
</file>